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3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8" r:id="rId30"/>
    <p:sldId id="284" r:id="rId31"/>
    <p:sldId id="285" r:id="rId32"/>
    <p:sldId id="287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14" autoAdjust="0"/>
  </p:normalViewPr>
  <p:slideViewPr>
    <p:cSldViewPr>
      <p:cViewPr>
        <p:scale>
          <a:sx n="72" d="100"/>
          <a:sy n="72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223836-B73B-4CC2-B2ED-2997FA11E5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4962BA-ECCC-454D-AC56-36A3BA48D58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bing.com/images/search?q=kids+get+academic+awards&amp;view=detailv2&amp;&amp;id=125FA2EA1E1AC02E3D82072CF78750D4297D9C77&amp;selectedIndex=2&amp;ccid=a350ECAc&amp;simid=608041222790646435&amp;thid=OIP.M6b7e7410201c0d48d14870f3e33f7420H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q=flood+in+livingston+LA&amp;view=detailv2&amp;&amp;id=EF0619CAFE6E9B87CC5CCDE623EF53899C48B309&amp;selectedIndex=161&amp;ccid=Zj%2bN7%2fc5&amp;simid=608016342040710126&amp;thid=OIP.M663f8deff7394a06acd7be29427231a3o0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hyperlink" Target="https://www.bing.com/images/search?q=flood+in+livingston+LA&amp;view=detailv2&amp;&amp;id=F9C25381D86EF24DFD93898858796678B0600F54&amp;selectedIndex=78&amp;ccid=b68NiEGn&amp;simid=608036382368927691&amp;thid=OIP.M6faf0d8841a71910e871466ba65ce123o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0" Type="http://schemas.openxmlformats.org/officeDocument/2006/relationships/hyperlink" Target="https://www.bing.com/images/search?q=flood+in+livingston+LA&amp;view=detailv2&amp;&amp;id=896E58EDCDA3658F71925ECD31147A0F0BC9E5EA&amp;selectedIndex=69&amp;ccid=7i0J%2fho%2f&amp;simid=608030562688502263&amp;thid=OIP.Mee2d09fe1a3f2168116c49c03442f0b5o0" TargetMode="External"/><Relationship Id="rId4" Type="http://schemas.openxmlformats.org/officeDocument/2006/relationships/hyperlink" Target="https://www.bing.com/images/search?q=flood+in+livingston+LA&amp;view=detailv2&amp;&amp;id=C46C7EADCE9A646EF475ACF0C213CA2DE4D927E7&amp;selectedIndex=97&amp;ccid=jDDvvgqt&amp;simid=608018502414634289&amp;thid=OIP.M8c30efbe0aadf2340cc77cba18be5905o0" TargetMode="External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ing.com/images/search?q=Walkway+Awnings&amp;view=detailv2&amp;&amp;id=7843665CA9DCA3E90CD26373FAE6CE46F4F0A597&amp;selectedIndex=0&amp;ccid=QJ9870Pa&amp;simid=607993548653659564&amp;thid=OIP.M409f7cef43da14ca5784ac95ff35dcf2o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District Grant Awards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54" y="4147930"/>
            <a:ext cx="486765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Baton Rouge Capital City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Furnish and erect fencing (Swaziland)</a:t>
            </a:r>
          </a:p>
          <a:p>
            <a:pPr lvl="1"/>
            <a:r>
              <a:rPr lang="en-US" sz="4000" dirty="0"/>
              <a:t>Requested $5000</a:t>
            </a:r>
          </a:p>
          <a:p>
            <a:pPr lvl="1"/>
            <a:r>
              <a:rPr lang="en-US" sz="4000" dirty="0"/>
              <a:t>Awarded 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874543"/>
            <a:ext cx="7924800" cy="8683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Large project – could best fit a Global Grant</a:t>
            </a:r>
          </a:p>
        </p:txBody>
      </p:sp>
      <p:pic>
        <p:nvPicPr>
          <p:cNvPr id="7170" name="Picture 2" descr="C:\Users\Martha\AppData\Local\Microsoft\Windows\Temporary Internet Files\Content.IE5\E1WAIAZA\17031957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7"/>
          <a:stretch/>
        </p:blipFill>
        <p:spPr bwMode="auto">
          <a:xfrm rot="5400000">
            <a:off x="4798273" y="1597234"/>
            <a:ext cx="3886200" cy="38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9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Baton Rouge Capital City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00"/>
          </a:xfrm>
        </p:spPr>
        <p:txBody>
          <a:bodyPr>
            <a:normAutofit/>
          </a:bodyPr>
          <a:lstStyle/>
          <a:p>
            <a:r>
              <a:rPr lang="en-US" sz="4000" dirty="0"/>
              <a:t>Rent Equipment for Event</a:t>
            </a:r>
          </a:p>
          <a:p>
            <a:r>
              <a:rPr lang="en-US" sz="4000" dirty="0"/>
              <a:t>Requested $3375</a:t>
            </a:r>
          </a:p>
          <a:p>
            <a:r>
              <a:rPr lang="en-US" sz="4000" dirty="0"/>
              <a:t>Awarded 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pic>
        <p:nvPicPr>
          <p:cNvPr id="8197" name="Picture 5" descr="C:\Users\Martha\AppData\Local\Microsoft\Windows\Temporary Internet Files\Content.IE5\LRGFQI32\mwa102306_fal06_cpieces_x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1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886451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Ongoing project, don’t fund rental fees for goods</a:t>
            </a:r>
          </a:p>
        </p:txBody>
      </p:sp>
    </p:spTree>
    <p:extLst>
      <p:ext uri="{BB962C8B-B14F-4D97-AF65-F5344CB8AC3E}">
        <p14:creationId xmlns:p14="http://schemas.microsoft.com/office/powerpoint/2010/main" val="54479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Crowley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4826"/>
            <a:ext cx="4038600" cy="434397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/>
              <a:t>Purchase books for education</a:t>
            </a:r>
          </a:p>
          <a:p>
            <a:pPr lvl="1" algn="ctr"/>
            <a:r>
              <a:rPr lang="en-US" sz="4000" dirty="0"/>
              <a:t>Requested $729.60</a:t>
            </a:r>
          </a:p>
          <a:p>
            <a:pPr lvl="1" algn="ctr"/>
            <a:r>
              <a:rPr lang="en-US" sz="4000" dirty="0"/>
              <a:t>Awarded $730.00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pic>
        <p:nvPicPr>
          <p:cNvPr id="9218" name="Picture 2" descr="C:\Users\Martha\AppData\Local\Microsoft\Windows\Temporary Internet Files\Content.IE5\AP5BBAPY\textbooks-for-sal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0249"/>
            <a:ext cx="3524250" cy="39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3137" y="5793287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600" dirty="0">
                <a:solidFill>
                  <a:prstClr val="white"/>
                </a:solidFill>
              </a:rPr>
              <a:t>Complete Application – No issues (rounded up)</a:t>
            </a:r>
          </a:p>
        </p:txBody>
      </p:sp>
    </p:spTree>
    <p:extLst>
      <p:ext uri="{BB962C8B-B14F-4D97-AF65-F5344CB8AC3E}">
        <p14:creationId xmlns:p14="http://schemas.microsoft.com/office/powerpoint/2010/main" val="54479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Crowley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6446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Provide Pavilion for Park</a:t>
            </a:r>
          </a:p>
          <a:p>
            <a:pPr lvl="1"/>
            <a:r>
              <a:rPr lang="en-US" sz="4000" dirty="0"/>
              <a:t>Requested $580</a:t>
            </a:r>
          </a:p>
          <a:p>
            <a:pPr lvl="1"/>
            <a:r>
              <a:rPr lang="en-US" sz="4000" dirty="0"/>
              <a:t>Awarded $580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pic>
        <p:nvPicPr>
          <p:cNvPr id="10242" name="Picture 2" descr="C:\Users\Martha\AppData\Local\Microsoft\Windows\Temporary Internet Files\Content.IE5\AP5BBAPY\800px-Chalmers_Community_Park_Pavilio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92" y="1752600"/>
            <a:ext cx="4528608" cy="33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466" y="5846642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600" dirty="0">
                <a:solidFill>
                  <a:prstClr val="white"/>
                </a:solidFill>
              </a:rPr>
              <a:t>Complete Application – No issues</a:t>
            </a:r>
          </a:p>
        </p:txBody>
      </p:sp>
    </p:spTree>
    <p:extLst>
      <p:ext uri="{BB962C8B-B14F-4D97-AF65-F5344CB8AC3E}">
        <p14:creationId xmlns:p14="http://schemas.microsoft.com/office/powerpoint/2010/main" val="54479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1" y="-2406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Crowley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347" y="1225695"/>
            <a:ext cx="4038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Purchase Water Wells</a:t>
            </a:r>
          </a:p>
          <a:p>
            <a:r>
              <a:rPr lang="en-US" sz="4000" dirty="0"/>
              <a:t>(Malawi)	</a:t>
            </a:r>
          </a:p>
          <a:p>
            <a:pPr lvl="1"/>
            <a:r>
              <a:rPr lang="en-US" sz="4000" dirty="0"/>
              <a:t>Requested $600</a:t>
            </a:r>
          </a:p>
          <a:p>
            <a:pPr lvl="1"/>
            <a:r>
              <a:rPr lang="en-US" sz="4000" dirty="0"/>
              <a:t>Awarded $0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221" y="5638402"/>
            <a:ext cx="8229599" cy="975519"/>
          </a:xfrm>
        </p:spPr>
        <p:txBody>
          <a:bodyPr>
            <a:normAutofit/>
          </a:bodyPr>
          <a:lstStyle/>
          <a:p>
            <a:r>
              <a:rPr lang="en-US" sz="2400" dirty="0"/>
              <a:t>Incomplete application – insufficient documentation</a:t>
            </a:r>
          </a:p>
          <a:p>
            <a:r>
              <a:rPr lang="en-US" dirty="0"/>
              <a:t>No pro forma invoice , no bid process</a:t>
            </a:r>
          </a:p>
        </p:txBody>
      </p:sp>
      <p:pic>
        <p:nvPicPr>
          <p:cNvPr id="11268" name="Picture 4" descr="Image result for malawi rotary water w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26" y="1981200"/>
            <a:ext cx="462485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9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048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East Ascension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199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Build and install book shelves and purchase books for mini libraries</a:t>
            </a:r>
          </a:p>
          <a:p>
            <a:pPr lvl="1"/>
            <a:r>
              <a:rPr lang="en-US" sz="4000" dirty="0"/>
              <a:t>Requested $1602</a:t>
            </a:r>
          </a:p>
          <a:p>
            <a:pPr lvl="1"/>
            <a:r>
              <a:rPr lang="en-US" sz="4000" dirty="0"/>
              <a:t>Awarded $600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5911847"/>
            <a:ext cx="8229600" cy="792163"/>
          </a:xfrm>
        </p:spPr>
        <p:txBody>
          <a:bodyPr>
            <a:noAutofit/>
          </a:bodyPr>
          <a:lstStyle/>
          <a:p>
            <a:r>
              <a:rPr lang="en-US" sz="3000" dirty="0"/>
              <a:t>Partial funding based on per capita giving</a:t>
            </a:r>
          </a:p>
        </p:txBody>
      </p:sp>
      <p:pic>
        <p:nvPicPr>
          <p:cNvPr id="12290" name="Picture 2" descr="Image result for rotary mini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17638"/>
            <a:ext cx="2895600" cy="385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6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32" y="3363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Golden Meadow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232" y="1318836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Provide a soccer/practice field</a:t>
            </a:r>
          </a:p>
          <a:p>
            <a:pPr lvl="1"/>
            <a:r>
              <a:rPr lang="en-US" sz="4000" dirty="0"/>
              <a:t>Requested $3694</a:t>
            </a:r>
          </a:p>
          <a:p>
            <a:pPr lvl="1"/>
            <a:r>
              <a:rPr lang="en-US" sz="4000" dirty="0"/>
              <a:t>Awarded $3500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5804693"/>
            <a:ext cx="8229600" cy="77311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Complete application – no </a:t>
            </a:r>
            <a:r>
              <a:rPr lang="en-US" dirty="0" smtClean="0"/>
              <a:t>issues</a:t>
            </a:r>
          </a:p>
          <a:p>
            <a:pPr algn="ctr"/>
            <a:r>
              <a:rPr lang="en-US" dirty="0" smtClean="0"/>
              <a:t>Amount awarded reduced – multiple applications</a:t>
            </a:r>
            <a:endParaRPr lang="en-US" dirty="0"/>
          </a:p>
        </p:txBody>
      </p:sp>
      <p:pic>
        <p:nvPicPr>
          <p:cNvPr id="13314" name="Picture 2" descr="C:\Users\Martha\AppData\Local\Microsoft\Windows\Temporary Internet Files\Content.IE5\LRGFQI32\Fottball_Fiel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80" y="2033337"/>
            <a:ext cx="3810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0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Golden Meadow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8646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Provide food, hygiene items, and cleaning materials to at risk families</a:t>
            </a:r>
          </a:p>
          <a:p>
            <a:pPr lvl="1"/>
            <a:r>
              <a:rPr lang="en-US" sz="4000" dirty="0"/>
              <a:t>Requested $2000</a:t>
            </a:r>
          </a:p>
          <a:p>
            <a:pPr lvl="1"/>
            <a:r>
              <a:rPr lang="en-US" sz="4000" dirty="0"/>
              <a:t>Awarded $1500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pic>
        <p:nvPicPr>
          <p:cNvPr id="14338" name="Picture 2" descr="C:\Users\Martha\AppData\Local\Microsoft\Windows\Temporary Internet Files\Content.IE5\QGSU6MMI\grocery_cart-269x3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7970"/>
            <a:ext cx="3324225" cy="37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943357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600" dirty="0">
                <a:solidFill>
                  <a:prstClr val="white"/>
                </a:solidFill>
              </a:rPr>
              <a:t>Complete application – </a:t>
            </a:r>
            <a:r>
              <a:rPr lang="en-US" sz="2600" dirty="0" smtClean="0">
                <a:solidFill>
                  <a:prstClr val="white"/>
                </a:solidFill>
              </a:rPr>
              <a:t>not </a:t>
            </a:r>
            <a:r>
              <a:rPr lang="en-US" sz="2600" dirty="0">
                <a:solidFill>
                  <a:prstClr val="white"/>
                </a:solidFill>
              </a:rPr>
              <a:t>all expenses eligible</a:t>
            </a:r>
          </a:p>
        </p:txBody>
      </p:sp>
    </p:spTree>
    <p:extLst>
      <p:ext uri="{BB962C8B-B14F-4D97-AF65-F5344CB8AC3E}">
        <p14:creationId xmlns:p14="http://schemas.microsoft.com/office/powerpoint/2010/main" val="335290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2406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Gonzales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4173"/>
            <a:ext cx="4038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Volunteer at school</a:t>
            </a:r>
          </a:p>
          <a:p>
            <a:pPr lvl="1"/>
            <a:r>
              <a:rPr lang="en-US" sz="4000" dirty="0"/>
              <a:t>Requested $1040</a:t>
            </a:r>
          </a:p>
          <a:p>
            <a:pPr lvl="1"/>
            <a:r>
              <a:rPr lang="en-US" sz="4000" dirty="0"/>
              <a:t>Awarded $1040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5820136"/>
            <a:ext cx="8001000" cy="6120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Complete application – no issues</a:t>
            </a:r>
          </a:p>
        </p:txBody>
      </p:sp>
      <p:pic>
        <p:nvPicPr>
          <p:cNvPr id="15362" name="Picture 2" descr="C:\Users\Martha\AppData\Local\Microsoft\Windows\Temporary Internet Files\Content.IE5\LRGFQI32\Casey_Prov_KidsCou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42655"/>
            <a:ext cx="44592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0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-23274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Lafayette North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263" y="119006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Academic Rewards Program</a:t>
            </a:r>
          </a:p>
          <a:p>
            <a:pPr lvl="1"/>
            <a:r>
              <a:rPr lang="en-US" sz="4000" dirty="0"/>
              <a:t>Requested $2666</a:t>
            </a:r>
          </a:p>
          <a:p>
            <a:pPr lvl="1"/>
            <a:r>
              <a:rPr lang="en-US" sz="4000" dirty="0"/>
              <a:t>Awarded $2666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1263" y="5995834"/>
            <a:ext cx="8229599" cy="48116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Complete application – no issues</a:t>
            </a:r>
          </a:p>
        </p:txBody>
      </p:sp>
      <p:pic>
        <p:nvPicPr>
          <p:cNvPr id="16389" name="Picture 5" descr="https://tse1.mm.bing.net/th?&amp;id=OIP.M6b7e7410201c0d48d14870f3e33f7420H0&amp;w=155&amp;h=198&amp;c=0&amp;pid=1.9&amp;rs=0&amp;p=0&amp;r=0">
            <a:hlinkClick r:id="rId2" tooltip="View image detail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0117"/>
            <a:ext cx="3381375" cy="43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0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6200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82000" cy="4525963"/>
          </a:xfrm>
        </p:spPr>
        <p:txBody>
          <a:bodyPr>
            <a:noAutofit/>
          </a:bodyPr>
          <a:lstStyle/>
          <a:p>
            <a:r>
              <a:rPr lang="en-US" sz="3200" dirty="0"/>
              <a:t>Annual Interact Convention  -          $4000</a:t>
            </a:r>
          </a:p>
          <a:p>
            <a:r>
              <a:rPr lang="en-US" sz="3200" dirty="0"/>
              <a:t>Global Scholar Orientation  -              $850</a:t>
            </a:r>
          </a:p>
          <a:p>
            <a:r>
              <a:rPr lang="en-US" sz="3200" dirty="0"/>
              <a:t>Vocational Training Team D4250 -  $7489</a:t>
            </a:r>
          </a:p>
          <a:p>
            <a:r>
              <a:rPr lang="en-US" sz="3200" dirty="0"/>
              <a:t>Youth Exchange program -               $2000</a:t>
            </a:r>
          </a:p>
          <a:p>
            <a:r>
              <a:rPr lang="en-US" sz="3200" dirty="0"/>
              <a:t>RYLA expenses -                                 $5000</a:t>
            </a:r>
          </a:p>
          <a:p>
            <a:r>
              <a:rPr lang="en-US" sz="3200" dirty="0"/>
              <a:t>Administration expenses -                 $1500</a:t>
            </a:r>
          </a:p>
          <a:p>
            <a:r>
              <a:rPr lang="en-US" sz="3200" dirty="0"/>
              <a:t>Contingency Fund -                            $7000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8800" y="2332037"/>
            <a:ext cx="4038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6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Livingston Parish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Park swing sets</a:t>
            </a:r>
          </a:p>
          <a:p>
            <a:pPr lvl="1"/>
            <a:r>
              <a:rPr lang="en-US" sz="4000" dirty="0"/>
              <a:t>Requested $2700</a:t>
            </a:r>
          </a:p>
          <a:p>
            <a:pPr lvl="1"/>
            <a:r>
              <a:rPr lang="en-US" sz="4000" dirty="0"/>
              <a:t>Awarded $2700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5843553"/>
            <a:ext cx="8229600" cy="5652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Complete application – no issues</a:t>
            </a:r>
          </a:p>
        </p:txBody>
      </p:sp>
      <p:pic>
        <p:nvPicPr>
          <p:cNvPr id="17410" name="Picture 2" descr="C:\Users\Martha\AppData\Local\Microsoft\Windows\Temporary Internet Files\Content.IE5\AP5BBAPY\large-swing-set-66.6-836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841115" cy="38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81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Lockport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161" y="141763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Provide holiday decorations</a:t>
            </a:r>
          </a:p>
          <a:p>
            <a:pPr lvl="1"/>
            <a:r>
              <a:rPr lang="en-US" sz="4000" dirty="0"/>
              <a:t>Requested $5000</a:t>
            </a:r>
          </a:p>
          <a:p>
            <a:pPr lvl="1"/>
            <a:r>
              <a:rPr lang="en-US" sz="4000" dirty="0"/>
              <a:t>Awarded 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5257800"/>
            <a:ext cx="8382000" cy="868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Did not meet the requirements of per capita giving </a:t>
            </a:r>
            <a:endParaRPr lang="en-US" dirty="0" smtClean="0"/>
          </a:p>
          <a:p>
            <a:r>
              <a:rPr lang="en-US" dirty="0" smtClean="0"/>
              <a:t>Only good for a few weeks during the year</a:t>
            </a:r>
            <a:endParaRPr lang="en-US" dirty="0"/>
          </a:p>
        </p:txBody>
      </p:sp>
      <p:pic>
        <p:nvPicPr>
          <p:cNvPr id="18434" name="Picture 2" descr="C:\Users\Martha\AppData\Local\Microsoft\Windows\Temporary Internet Files\Content.IE5\LRGFQI32\Christmas_Decorations_on_Northallerton_Town_Hall_-_geograph.org.uk_-_2963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19" y="1701484"/>
            <a:ext cx="4531659" cy="28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8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Morgan City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Purchase books to read to children</a:t>
            </a:r>
          </a:p>
          <a:p>
            <a:pPr lvl="1"/>
            <a:r>
              <a:rPr lang="en-US" sz="4000" dirty="0"/>
              <a:t>Requested $2000</a:t>
            </a:r>
          </a:p>
          <a:p>
            <a:pPr lvl="1"/>
            <a:r>
              <a:rPr lang="en-US" sz="4000" dirty="0"/>
              <a:t>Awarded $1870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5882481"/>
            <a:ext cx="8229600" cy="487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 application – Advertising not allowed</a:t>
            </a:r>
          </a:p>
        </p:txBody>
      </p:sp>
      <p:pic>
        <p:nvPicPr>
          <p:cNvPr id="19458" name="Picture 2" descr="C:\Users\Martha\AppData\Local\Microsoft\Windows\Temporary Internet Files\Content.IE5\QGSU6MMI\DSC_01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199"/>
            <a:ext cx="4495800" cy="298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8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Morgan City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Environmental Education Program </a:t>
            </a:r>
          </a:p>
          <a:p>
            <a:pPr lvl="1"/>
            <a:r>
              <a:rPr lang="en-US" sz="4000" dirty="0"/>
              <a:t>Requested $1341</a:t>
            </a:r>
          </a:p>
          <a:p>
            <a:pPr lvl="1"/>
            <a:r>
              <a:rPr lang="en-US" sz="4000" dirty="0"/>
              <a:t>Awarded $1341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5962138"/>
            <a:ext cx="8382000" cy="4873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Complete application – no issues</a:t>
            </a:r>
          </a:p>
        </p:txBody>
      </p:sp>
      <p:pic>
        <p:nvPicPr>
          <p:cNvPr id="20482" name="Picture 2" descr="C:\Users\Martha\AppData\Local\Microsoft\Windows\Temporary Internet Files\Content.IE5\QGSU6MMI\Boy-with-binocular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81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Opelousas Sunrise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Signage, bike rack, water fountain</a:t>
            </a:r>
          </a:p>
          <a:p>
            <a:pPr lvl="1"/>
            <a:r>
              <a:rPr lang="en-US" sz="4000" dirty="0"/>
              <a:t>Requested $4000</a:t>
            </a:r>
          </a:p>
          <a:p>
            <a:pPr lvl="1"/>
            <a:r>
              <a:rPr lang="en-US" sz="4000" dirty="0"/>
              <a:t>Awarded $4000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5969000"/>
            <a:ext cx="8229600" cy="5635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Complete application – no issues</a:t>
            </a:r>
          </a:p>
        </p:txBody>
      </p:sp>
      <p:pic>
        <p:nvPicPr>
          <p:cNvPr id="21506" name="Picture 2" descr="C:\Users\Martha\AppData\Local\Microsoft\Windows\Temporary Internet Files\Content.IE5\AP5BBAPY\IMG_23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33375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81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Opelousas Sunrise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361" y="2286000"/>
            <a:ext cx="4038600" cy="3047553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School gym weights</a:t>
            </a:r>
          </a:p>
          <a:p>
            <a:pPr lvl="1"/>
            <a:r>
              <a:rPr lang="en-US" sz="4000" dirty="0"/>
              <a:t>Requested $4000</a:t>
            </a:r>
          </a:p>
          <a:p>
            <a:pPr lvl="1"/>
            <a:r>
              <a:rPr lang="en-US" sz="4000" dirty="0"/>
              <a:t>Awarded $0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5882481"/>
            <a:ext cx="8382000" cy="7469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Many factors including inconclusive budget, liability </a:t>
            </a:r>
          </a:p>
          <a:p>
            <a:r>
              <a:rPr lang="en-US" dirty="0"/>
              <a:t>questions and school board issue, etc..</a:t>
            </a:r>
          </a:p>
        </p:txBody>
      </p:sp>
      <p:pic>
        <p:nvPicPr>
          <p:cNvPr id="22530" name="Picture 2" descr="C:\Users\Martha\AppData\Local\Microsoft\Windows\Temporary Internet Files\Content.IE5\AP5BBAPY\gym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93273"/>
            <a:ext cx="2907680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81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Welsh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Construct bell tower</a:t>
            </a:r>
          </a:p>
          <a:p>
            <a:pPr lvl="1"/>
            <a:r>
              <a:rPr lang="en-US" sz="4000" dirty="0"/>
              <a:t>Requested $2500</a:t>
            </a:r>
          </a:p>
          <a:p>
            <a:pPr lvl="1"/>
            <a:r>
              <a:rPr lang="en-US" sz="4000" dirty="0"/>
              <a:t>Awarded $0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5588000"/>
            <a:ext cx="8534400" cy="889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 capita giving limited match, inconclusive </a:t>
            </a:r>
            <a:r>
              <a:rPr lang="en-US" dirty="0" smtClean="0"/>
              <a:t>budget</a:t>
            </a:r>
          </a:p>
          <a:p>
            <a:r>
              <a:rPr lang="en-US" dirty="0" smtClean="0"/>
              <a:t>New construction</a:t>
            </a:r>
            <a:endParaRPr lang="en-US" dirty="0"/>
          </a:p>
        </p:txBody>
      </p:sp>
      <p:pic>
        <p:nvPicPr>
          <p:cNvPr id="23557" name="Picture 5" descr="Image result for small bell 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22400"/>
            <a:ext cx="31242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81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Welsh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Cleaning supplies</a:t>
            </a:r>
          </a:p>
          <a:p>
            <a:pPr lvl="1"/>
            <a:r>
              <a:rPr lang="en-US" sz="4000" dirty="0"/>
              <a:t>Requested $333</a:t>
            </a:r>
          </a:p>
          <a:p>
            <a:pPr lvl="1"/>
            <a:r>
              <a:rPr lang="en-US" sz="4000" dirty="0"/>
              <a:t>Awarded $167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5857450"/>
            <a:ext cx="8382000" cy="4873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Per capita giving limited match </a:t>
            </a:r>
          </a:p>
        </p:txBody>
      </p:sp>
      <p:pic>
        <p:nvPicPr>
          <p:cNvPr id="24578" name="Picture 2" descr="C:\Users\Martha\AppData\Local\Microsoft\Windows\Temporary Internet Files\Content.IE5\AP5BBAPY\housekeep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43" y="1866793"/>
            <a:ext cx="5715715" cy="3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21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Zachary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Train Depot rehabilitation</a:t>
            </a:r>
          </a:p>
          <a:p>
            <a:pPr lvl="1"/>
            <a:r>
              <a:rPr lang="en-US" sz="4000" dirty="0"/>
              <a:t>Requested $2250</a:t>
            </a:r>
          </a:p>
          <a:p>
            <a:pPr lvl="1"/>
            <a:r>
              <a:rPr lang="en-US" sz="4000" dirty="0"/>
              <a:t>Awarded $2250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3893276" cy="2590800"/>
          </a:xfrm>
        </p:spPr>
      </p:pic>
      <p:sp>
        <p:nvSpPr>
          <p:cNvPr id="7" name="Rectangle 6"/>
          <p:cNvSpPr/>
          <p:nvPr/>
        </p:nvSpPr>
        <p:spPr>
          <a:xfrm>
            <a:off x="685800" y="5816282"/>
            <a:ext cx="800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600" dirty="0">
                <a:solidFill>
                  <a:prstClr val="white"/>
                </a:solidFill>
              </a:rPr>
              <a:t>Complete application – no issues </a:t>
            </a:r>
          </a:p>
        </p:txBody>
      </p:sp>
    </p:spTree>
    <p:extLst>
      <p:ext uri="{BB962C8B-B14F-4D97-AF65-F5344CB8AC3E}">
        <p14:creationId xmlns:p14="http://schemas.microsoft.com/office/powerpoint/2010/main" val="13339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tse1.mm.bing.net/th?&amp;id=OIP.M6faf0d8841a71910e871466ba65ce123o0&amp;w=300&amp;h=168&amp;c=0&amp;pid=1.9&amp;rs=0&amp;p=0&amp;r=0">
            <a:hlinkClick r:id="rId2" tooltip="View image detail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821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1.mm.bing.net/th?&amp;id=OIP.M8c30efbe0aadf2340cc77cba18be5905o0&amp;w=300&amp;h=225&amp;c=0&amp;pid=1.9&amp;rs=0&amp;p=0&amp;r=0">
            <a:hlinkClick r:id="rId4" tooltip="View image details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" b="32864"/>
          <a:stretch/>
        </p:blipFill>
        <p:spPr bwMode="auto">
          <a:xfrm>
            <a:off x="56184" y="2514600"/>
            <a:ext cx="3349625" cy="17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lood in livingston L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/>
          <a:stretch/>
        </p:blipFill>
        <p:spPr bwMode="auto">
          <a:xfrm>
            <a:off x="4743450" y="2965174"/>
            <a:ext cx="8217851" cy="40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lood in livingston 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966788"/>
            <a:ext cx="5272554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1.mm.bing.net/th?&amp;id=OIP.M663f8deff7394a06acd7be29427231a3o0&amp;w=300&amp;h=168&amp;c=0&amp;pid=1.9&amp;rs=0&amp;p=0&amp;r=0">
            <a:hlinkClick r:id="rId8" tooltip="View image details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3" y="4431196"/>
            <a:ext cx="42862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se1.mm.bing.net/th?&amp;id=OIP.Mee2d09fe1a3f2168116c49c03442f0b5o0&amp;w=300&amp;h=225&amp;c=0&amp;pid=1.9&amp;rs=0&amp;p=0&amp;r=0">
            <a:hlinkClick r:id="rId10" tooltip="View image details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93" y="231271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Grant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Total grants received ----25</a:t>
            </a:r>
          </a:p>
          <a:p>
            <a:r>
              <a:rPr lang="en-US" sz="3200" dirty="0"/>
              <a:t>Total grants awarded----18</a:t>
            </a:r>
          </a:p>
          <a:p>
            <a:endParaRPr lang="en-US" sz="3200" dirty="0"/>
          </a:p>
          <a:p>
            <a:r>
              <a:rPr lang="en-US" sz="3200" dirty="0"/>
              <a:t>Total amount requested----$60195</a:t>
            </a:r>
          </a:p>
          <a:p>
            <a:r>
              <a:rPr lang="en-US" sz="3200" dirty="0"/>
              <a:t>Total amount awarded----$35829</a:t>
            </a:r>
          </a:p>
          <a:p>
            <a:endParaRPr lang="en-US" sz="3200" dirty="0"/>
          </a:p>
          <a:p>
            <a:r>
              <a:rPr lang="en-US" sz="3200" dirty="0"/>
              <a:t>Grants receiving partial funding----6</a:t>
            </a:r>
          </a:p>
        </p:txBody>
      </p:sp>
    </p:spTree>
    <p:extLst>
      <p:ext uri="{BB962C8B-B14F-4D97-AF65-F5344CB8AC3E}">
        <p14:creationId xmlns:p14="http://schemas.microsoft.com/office/powerpoint/2010/main" val="427601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" r="47543"/>
          <a:stretch/>
        </p:blipFill>
        <p:spPr>
          <a:xfrm rot="5400000">
            <a:off x="1793064" y="-573863"/>
            <a:ext cx="5791201" cy="83105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Livingston</a:t>
            </a:r>
          </a:p>
          <a:p>
            <a:r>
              <a:rPr lang="en-US" dirty="0" smtClean="0"/>
              <a:t>September 22,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13"/>
            <a:ext cx="8628592" cy="64714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4525963"/>
          </a:xfrm>
        </p:spPr>
        <p:txBody>
          <a:bodyPr/>
          <a:lstStyle/>
          <a:p>
            <a:r>
              <a:rPr lang="en-US" dirty="0" smtClean="0"/>
              <a:t>St. </a:t>
            </a:r>
            <a:r>
              <a:rPr lang="en-US" dirty="0" err="1" smtClean="0"/>
              <a:t>Amant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September 22,2016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74" b="26161"/>
          <a:stretch/>
        </p:blipFill>
        <p:spPr>
          <a:xfrm>
            <a:off x="0" y="304800"/>
            <a:ext cx="9133530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533400"/>
            <a:ext cx="4038600" cy="4525963"/>
          </a:xfrm>
        </p:spPr>
        <p:txBody>
          <a:bodyPr/>
          <a:lstStyle/>
          <a:p>
            <a:r>
              <a:rPr lang="en-US" dirty="0" smtClean="0"/>
              <a:t>St. </a:t>
            </a:r>
            <a:r>
              <a:rPr lang="en-US" dirty="0" err="1" smtClean="0"/>
              <a:t>Amant</a:t>
            </a:r>
            <a:endParaRPr lang="en-US" dirty="0" smtClean="0"/>
          </a:p>
          <a:p>
            <a:r>
              <a:rPr lang="en-US" dirty="0" smtClean="0"/>
              <a:t>September 22,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" b="23944"/>
          <a:stretch/>
        </p:blipFill>
        <p:spPr>
          <a:xfrm>
            <a:off x="76200" y="685800"/>
            <a:ext cx="9206948" cy="52346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514600"/>
            <a:ext cx="4038600" cy="4525963"/>
          </a:xfrm>
        </p:spPr>
        <p:txBody>
          <a:bodyPr/>
          <a:lstStyle/>
          <a:p>
            <a:r>
              <a:rPr lang="en-US" dirty="0" smtClean="0"/>
              <a:t>Baker</a:t>
            </a:r>
          </a:p>
          <a:p>
            <a:r>
              <a:rPr lang="en-US" dirty="0" smtClean="0"/>
              <a:t>September 22,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30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Abbeville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746" y="1113692"/>
            <a:ext cx="4038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Ramp and Awning Project</a:t>
            </a:r>
          </a:p>
          <a:p>
            <a:pPr lvl="1"/>
            <a:r>
              <a:rPr lang="en-US" sz="3600" dirty="0"/>
              <a:t>Requested $5634.49</a:t>
            </a:r>
          </a:p>
          <a:p>
            <a:pPr lvl="1"/>
            <a:r>
              <a:rPr lang="en-US" sz="3600" dirty="0"/>
              <a:t>Awarded $3935.00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5135563"/>
            <a:ext cx="8229600" cy="9906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dirty="0"/>
              <a:t>Application complete – Max is $5K award and scaled down project resulted in $3935 award</a:t>
            </a:r>
          </a:p>
        </p:txBody>
      </p:sp>
      <p:pic>
        <p:nvPicPr>
          <p:cNvPr id="1028" name="Picture 4" descr="https://tse1.mm.bing.net/th?&amp;id=OIP.M409f7cef43da14ca5784ac95ff35dcf2o0&amp;w=300&amp;h=225&amp;c=0&amp;pid=1.9&amp;rs=0&amp;p=0&amp;r=0">
            <a:hlinkClick r:id="rId2" tooltip="View image detail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84" y="1295400"/>
            <a:ext cx="46863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9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Baker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477" y="11430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Installation of toilets (India)</a:t>
            </a:r>
          </a:p>
          <a:p>
            <a:pPr lvl="1"/>
            <a:r>
              <a:rPr lang="en-US" sz="4000" dirty="0"/>
              <a:t>Requested $2200</a:t>
            </a:r>
          </a:p>
          <a:p>
            <a:pPr lvl="1"/>
            <a:r>
              <a:rPr lang="en-US" sz="4000" dirty="0"/>
              <a:t>Awarded 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5234781"/>
            <a:ext cx="8546123" cy="868363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District Grant sought to help fund a Global Grant – Funds from one grant type cannot assist another grant</a:t>
            </a:r>
          </a:p>
        </p:txBody>
      </p:sp>
      <p:pic>
        <p:nvPicPr>
          <p:cNvPr id="6146" name="Picture 2" descr="C:\Users\Martha\AppData\Local\Microsoft\Windows\Temporary Internet Files\Content.IE5\LRGFQI32\HK_French_squat_toile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57089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8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Baker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199"/>
            <a:ext cx="4038600" cy="4084639"/>
          </a:xfrm>
        </p:spPr>
        <p:txBody>
          <a:bodyPr>
            <a:normAutofit/>
          </a:bodyPr>
          <a:lstStyle/>
          <a:p>
            <a:r>
              <a:rPr lang="en-US" sz="4000" dirty="0"/>
              <a:t>Bike Racks</a:t>
            </a:r>
          </a:p>
          <a:p>
            <a:pPr lvl="1"/>
            <a:r>
              <a:rPr lang="en-US" sz="4000" dirty="0"/>
              <a:t>Requested $550</a:t>
            </a:r>
          </a:p>
          <a:p>
            <a:pPr lvl="1"/>
            <a:r>
              <a:rPr lang="en-US" sz="4000" dirty="0"/>
              <a:t>Awarded $550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578476"/>
            <a:ext cx="9144000" cy="1036638"/>
          </a:xfrm>
        </p:spPr>
        <p:txBody>
          <a:bodyPr/>
          <a:lstStyle/>
          <a:p>
            <a:pPr algn="ctr"/>
            <a:r>
              <a:rPr lang="en-US" dirty="0"/>
              <a:t>Complete application – no issues</a:t>
            </a:r>
          </a:p>
        </p:txBody>
      </p:sp>
      <p:pic>
        <p:nvPicPr>
          <p:cNvPr id="2050" name="Picture 2" descr="C:\Users\Martha\AppData\Local\Microsoft\Windows\Temporary Internet Files\Content.IE5\QGSU6MMI\609px-Bike_rack_on_229th_-_Hillsboro,_Oreg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60" y="1417638"/>
            <a:ext cx="395107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1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Baker #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Fire Safety Education at Schools</a:t>
            </a:r>
          </a:p>
          <a:p>
            <a:pPr lvl="1"/>
            <a:r>
              <a:rPr lang="en-US" sz="4000" dirty="0"/>
              <a:t>Requested $400</a:t>
            </a:r>
          </a:p>
          <a:p>
            <a:pPr lvl="1"/>
            <a:r>
              <a:rPr lang="en-US" sz="4000" dirty="0"/>
              <a:t>Awarded $400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5668963"/>
            <a:ext cx="8382000" cy="7921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Complete application – no issues</a:t>
            </a:r>
          </a:p>
        </p:txBody>
      </p:sp>
      <p:pic>
        <p:nvPicPr>
          <p:cNvPr id="3074" name="Picture 2" descr="C:\Users\Martha\AppData\Local\Microsoft\Windows\Temporary Internet Files\Content.IE5\AP5BBAPY\children-fire-safety5b15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143000"/>
            <a:ext cx="3505200" cy="35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9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Baton Rouge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40042"/>
            <a:ext cx="4038600" cy="3604846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Provide Health Materials</a:t>
            </a:r>
          </a:p>
          <a:p>
            <a:pPr lvl="1"/>
            <a:r>
              <a:rPr lang="en-US" sz="4000" dirty="0"/>
              <a:t>Requested $3000</a:t>
            </a:r>
          </a:p>
          <a:p>
            <a:pPr lvl="1"/>
            <a:r>
              <a:rPr lang="en-US" sz="4000" dirty="0"/>
              <a:t>Awarded $3000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5529829"/>
            <a:ext cx="8229600" cy="71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One for one match according to per capita giving</a:t>
            </a:r>
          </a:p>
          <a:p>
            <a:pPr algn="ctr"/>
            <a:r>
              <a:rPr lang="en-US" dirty="0"/>
              <a:t>Club awarded $3K contingent with club also donating #3k</a:t>
            </a:r>
          </a:p>
        </p:txBody>
      </p:sp>
      <p:pic>
        <p:nvPicPr>
          <p:cNvPr id="4099" name="Picture 3" descr="C:\Users\Martha\AppData\Local\Microsoft\Windows\Temporary Internet Files\Content.IE5\LRGFQI32\Category_firstai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56" y="1600200"/>
            <a:ext cx="2886287" cy="28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9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Baton Rouge Capital City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57600"/>
          </a:xfrm>
        </p:spPr>
        <p:txBody>
          <a:bodyPr>
            <a:normAutofit/>
          </a:bodyPr>
          <a:lstStyle/>
          <a:p>
            <a:r>
              <a:rPr lang="en-US" sz="3600" dirty="0"/>
              <a:t>Computers and Instructions </a:t>
            </a:r>
          </a:p>
          <a:p>
            <a:pPr lvl="1"/>
            <a:r>
              <a:rPr lang="en-US" sz="3600" dirty="0"/>
              <a:t>Requested $5000</a:t>
            </a:r>
          </a:p>
          <a:p>
            <a:pPr lvl="1"/>
            <a:r>
              <a:rPr lang="en-US" sz="3600" dirty="0"/>
              <a:t>Awarded $5000</a:t>
            </a:r>
          </a:p>
          <a:p>
            <a:pPr marL="585216" lvl="1" indent="0">
              <a:buNone/>
            </a:pPr>
            <a:endParaRPr lang="en-US" sz="4000" dirty="0"/>
          </a:p>
        </p:txBody>
      </p:sp>
      <p:pic>
        <p:nvPicPr>
          <p:cNvPr id="5122" name="Picture 2" descr="C:\Users\Martha\AppData\Local\Microsoft\Windows\Temporary Internet Files\Content.IE5\AP5BBAPY\PowerBook_redjar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287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5900" y="5765216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Complete application – no issues</a:t>
            </a:r>
          </a:p>
        </p:txBody>
      </p:sp>
    </p:spTree>
    <p:extLst>
      <p:ext uri="{BB962C8B-B14F-4D97-AF65-F5344CB8AC3E}">
        <p14:creationId xmlns:p14="http://schemas.microsoft.com/office/powerpoint/2010/main" val="544796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3822</TotalTime>
  <Words>656</Words>
  <Application>Microsoft Office PowerPoint</Application>
  <PresentationFormat>On-screen Show (4:3)</PresentationFormat>
  <Paragraphs>158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District Grant Awards</vt:lpstr>
      <vt:lpstr>District 6200 Programs </vt:lpstr>
      <vt:lpstr>District Grant Applications</vt:lpstr>
      <vt:lpstr>Abbeville </vt:lpstr>
      <vt:lpstr>Baker #1</vt:lpstr>
      <vt:lpstr>Baker #2</vt:lpstr>
      <vt:lpstr>Baker # 3</vt:lpstr>
      <vt:lpstr>Baton Rouge</vt:lpstr>
      <vt:lpstr>Baton Rouge Capital City #1</vt:lpstr>
      <vt:lpstr>Baton Rouge Capital City #2</vt:lpstr>
      <vt:lpstr>Baton Rouge Capital City #3</vt:lpstr>
      <vt:lpstr>Crowley #1</vt:lpstr>
      <vt:lpstr>Crowley #2</vt:lpstr>
      <vt:lpstr>Crowley #3</vt:lpstr>
      <vt:lpstr>East Ascension </vt:lpstr>
      <vt:lpstr>Golden Meadow #1</vt:lpstr>
      <vt:lpstr>Golden Meadow #2</vt:lpstr>
      <vt:lpstr>Gonzales</vt:lpstr>
      <vt:lpstr>Lafayette North</vt:lpstr>
      <vt:lpstr>Livingston Parish</vt:lpstr>
      <vt:lpstr>Lockport</vt:lpstr>
      <vt:lpstr>Morgan City #1</vt:lpstr>
      <vt:lpstr>Morgan City #2</vt:lpstr>
      <vt:lpstr>Opelousas Sunrise #1</vt:lpstr>
      <vt:lpstr>Opelousas Sunrise #2</vt:lpstr>
      <vt:lpstr>Welsh #1</vt:lpstr>
      <vt:lpstr>Welsh #2</vt:lpstr>
      <vt:lpstr>Zachary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Grant Awards</dc:title>
  <dc:creator>Martha</dc:creator>
  <cp:lastModifiedBy>Martha</cp:lastModifiedBy>
  <cp:revision>50</cp:revision>
  <dcterms:created xsi:type="dcterms:W3CDTF">2016-09-21T13:25:27Z</dcterms:created>
  <dcterms:modified xsi:type="dcterms:W3CDTF">2016-09-24T10:58:31Z</dcterms:modified>
</cp:coreProperties>
</file>